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5" r:id="rId3"/>
    <p:sldId id="257" r:id="rId4"/>
    <p:sldId id="263" r:id="rId5"/>
    <p:sldId id="279" r:id="rId6"/>
    <p:sldId id="266" r:id="rId7"/>
    <p:sldId id="258" r:id="rId8"/>
    <p:sldId id="259" r:id="rId9"/>
    <p:sldId id="284" r:id="rId10"/>
    <p:sldId id="278" r:id="rId11"/>
    <p:sldId id="267" r:id="rId12"/>
    <p:sldId id="268" r:id="rId13"/>
    <p:sldId id="269" r:id="rId14"/>
    <p:sldId id="270" r:id="rId15"/>
    <p:sldId id="260" r:id="rId16"/>
    <p:sldId id="280" r:id="rId17"/>
    <p:sldId id="281" r:id="rId18"/>
    <p:sldId id="282" r:id="rId19"/>
    <p:sldId id="283" r:id="rId20"/>
    <p:sldId id="261" r:id="rId21"/>
    <p:sldId id="285" r:id="rId22"/>
    <p:sldId id="277" r:id="rId23"/>
    <p:sldId id="271" r:id="rId24"/>
    <p:sldId id="272" r:id="rId25"/>
    <p:sldId id="273" r:id="rId26"/>
    <p:sldId id="274" r:id="rId27"/>
    <p:sldId id="275" r:id="rId28"/>
    <p:sldId id="286" r:id="rId29"/>
    <p:sldId id="276" r:id="rId30"/>
    <p:sldId id="287" r:id="rId31"/>
    <p:sldId id="26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092654"/>
    <a:srgbClr val="B6BA85"/>
    <a:srgbClr val="002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98" d="100"/>
          <a:sy n="98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6B873-8857-9C4B-B965-1B6E47CBECE3}" type="datetimeFigureOut">
              <a:rPr lang="en-US" smtClean="0"/>
              <a:pPr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14672-A92C-4945-AA3E-6B5595A105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56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5628F-5222-7249-A7FE-CEEFDBD0E35F}" type="datetimeFigureOut">
              <a:rPr lang="en-US" smtClean="0"/>
              <a:pPr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E92ED-C7E3-5E48-B988-0B303B117E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7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Will's experiment: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PageRank to discover the most important methods in the given method’s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data from swum to extract keywords about actions performed by those most important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custom NLG system to generate English sentences describing for what the given method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2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Will's experiment: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PageRank to discover the most important methods in the given method’s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data from swum to extract keywords about actions performed by those most important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custom NLG system to generate English sentences describing for what the given method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2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89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5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Default-lexicon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input to a source code summarization technique is source code plus other software artifacts. The output is natural language text which describes the behavior of, purpose behind, and/or details in that source code.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9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Environment for traceability of software experiments</a:t>
            </a:r>
          </a:p>
          <a:p>
            <a:r>
              <a:rPr lang="en-US" dirty="0" smtClean="0"/>
              <a:t>An</a:t>
            </a:r>
            <a:r>
              <a:rPr lang="en-US" baseline="0" dirty="0" smtClean="0"/>
              <a:t> experiment is composed by a set of components</a:t>
            </a:r>
          </a:p>
          <a:p>
            <a:r>
              <a:rPr lang="en-US" baseline="0" dirty="0" smtClean="0"/>
              <a:t>Which can receive input from the user or from a previous components</a:t>
            </a:r>
          </a:p>
          <a:p>
            <a:r>
              <a:rPr lang="en-US" baseline="0" dirty="0" smtClean="0"/>
              <a:t>Components are connected by these relationship connectors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1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 the word parse</a:t>
            </a:r>
            <a:r>
              <a:rPr lang="en-US" baseline="0" dirty="0" smtClean="0"/>
              <a:t> </a:t>
            </a:r>
            <a:r>
              <a:rPr lang="en-US" dirty="0" smtClean="0"/>
              <a:t>it may be only use inside a requirement</a:t>
            </a:r>
          </a:p>
          <a:p>
            <a:endParaRPr lang="en-US" dirty="0" smtClean="0"/>
          </a:p>
          <a:p>
            <a:r>
              <a:rPr lang="en-US" dirty="0" smtClean="0"/>
              <a:t>while</a:t>
            </a:r>
            <a:r>
              <a:rPr lang="en-US" baseline="0" dirty="0" smtClean="0"/>
              <a:t> the word xml is used through the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3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Paige's experiment</a:t>
            </a:r>
          </a:p>
          <a:p>
            <a:r>
              <a:rPr lang="en-US" dirty="0" smtClean="0"/>
              <a:t>Term</a:t>
            </a:r>
            <a:r>
              <a:rPr lang="en-US" baseline="0" dirty="0" smtClean="0"/>
              <a:t> frequency-inverse document frequency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it was published?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additional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E92ED-C7E3-5E48-B988-0B303B117E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Will's experiment: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PageRank to discover the most important methods in the given method’s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data from swum to extract keywords about actions performed by those most important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custom NLG system to generate English sentences describing for what the given method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Will's experiment: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PageRank to discover the most important methods in the given method’s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data from swum to extract keywords about actions performed by those most important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custom NLG system to generate English sentences describing for what the given method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2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and demo Will's experiment: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PageRank to discover the most important methods in the given method’s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data from swum to extract keywords about actions performed by those most important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a custom NLG system to generate English sentences describing for what the given method is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F5272-E330-314B-BF58-A51BF910A1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2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67B-2855-8943-AEBB-DE84B365BC0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9FA21-9860-834D-9DA4-04CEB56EF611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78590-6893-FA4F-9F3F-E9A31A8A968F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6C92-EE72-BC42-BEB1-C22968707975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014B4-0E80-B245-A8DC-532B433A8B49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E6016-BB7B-984F-9C0F-4996413214BC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10EE-ED6A-E14B-8A28-99F78B4BA459}" type="datetime1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883E-D78E-BE4B-9919-420FC3096BD3}" type="datetime1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87339-735E-6C41-9FBD-4598C2FA60D1}" type="datetime1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FFC7A-E80F-2244-971E-7723D92B9763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E498-444B-124F-8B82-5FFD29825AE0}" type="datetime1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6601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E572-C1D1-924E-A8F6-85E229A2E724}" type="datetime1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5028" y="5326856"/>
            <a:ext cx="387616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bg2">
                    <a:lumMod val="25000"/>
                  </a:schemeClr>
                </a:solidFill>
                <a:latin typeface="Times New Roman"/>
                <a:cs typeface="Times New Roman"/>
              </a:defRPr>
            </a:lvl1pPr>
          </a:lstStyle>
          <a:p>
            <a:fld id="{ADE0491D-6F70-FC46-9B26-A043A78F976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1" i="0" kern="1200">
          <a:solidFill>
            <a:srgbClr val="092654"/>
          </a:solidFill>
          <a:effectLst>
            <a:outerShdw blurRad="50800" dist="38100" dir="2700000">
              <a:srgbClr val="B6BA85"/>
            </a:outerShdw>
          </a:effectLst>
          <a:latin typeface="Times New Roman"/>
          <a:ea typeface="+mj-ea"/>
          <a:cs typeface="Times New Roman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e.nd.edu/~cmc/tracelab/icsme16/index.htm" TargetMode="Externa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8834"/>
            <a:ext cx="7772400" cy="260661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600" i="1" dirty="0" err="1"/>
              <a:t>TraceLab</a:t>
            </a:r>
            <a:r>
              <a:rPr lang="en-US" sz="3600" i="1" dirty="0"/>
              <a:t> Components for Reproducing Source Code Summarization Experiments</a:t>
            </a:r>
            <a:r>
              <a:rPr lang="en-US" sz="3300" dirty="0"/>
              <a:t/>
            </a:r>
            <a:br>
              <a:rPr lang="en-US" sz="3300" dirty="0"/>
            </a:br>
            <a:endParaRPr lang="en-US" sz="3300" b="1" dirty="0">
              <a:solidFill>
                <a:srgbClr val="00214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461747"/>
            <a:ext cx="7772400" cy="2590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000" dirty="0" smtClean="0"/>
              <a:t>ICSME 2016 – Artifacts</a:t>
            </a:r>
          </a:p>
          <a:p>
            <a:r>
              <a:rPr lang="en-US" sz="2800" dirty="0" smtClean="0"/>
              <a:t>Breno </a:t>
            </a:r>
            <a:r>
              <a:rPr lang="en-US" sz="2800" dirty="0"/>
              <a:t>D. Cruz, Paul W. </a:t>
            </a:r>
            <a:r>
              <a:rPr lang="en-US" sz="2800" dirty="0" err="1"/>
              <a:t>McBurney</a:t>
            </a:r>
            <a:r>
              <a:rPr lang="en-US" sz="2800" dirty="0"/>
              <a:t> and Collin McMillan.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5" name="Content Placeholder 4" descr="screen 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9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 XML File Parser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Content Placeholder 5" descr="tracelab_xml_inpu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7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 String Printer Component</a:t>
            </a:r>
            <a:endParaRPr lang="en-US" dirty="0"/>
          </a:p>
        </p:txBody>
      </p:sp>
      <p:pic>
        <p:nvPicPr>
          <p:cNvPr id="6" name="Content Placeholder 5" descr="sample_string_print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1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 TF/IDF </a:t>
            </a:r>
            <a:r>
              <a:rPr lang="en-US" dirty="0" smtClean="0"/>
              <a:t>Calculator</a:t>
            </a:r>
            <a:endParaRPr lang="en-US" dirty="0"/>
          </a:p>
        </p:txBody>
      </p:sp>
      <p:pic>
        <p:nvPicPr>
          <p:cNvPr id="5" name="Content Placeholder 4" descr="sample_tfidf_calculat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 </a:t>
            </a:r>
            <a:r>
              <a:rPr lang="en-US" dirty="0"/>
              <a:t>TF/</a:t>
            </a:r>
            <a:r>
              <a:rPr lang="en-US" dirty="0" smtClean="0"/>
              <a:t>IDF Component Modified</a:t>
            </a:r>
            <a:endParaRPr lang="en-US" dirty="0"/>
          </a:p>
        </p:txBody>
      </p:sp>
      <p:pic>
        <p:nvPicPr>
          <p:cNvPr id="5" name="Content Placeholder 4" descr="sample_tfidf_m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1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Abstractive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234558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McBurney</a:t>
            </a:r>
            <a:r>
              <a:rPr lang="en-US" dirty="0" smtClean="0"/>
              <a:t> et al. </a:t>
            </a:r>
            <a:r>
              <a:rPr lang="en-US" dirty="0"/>
              <a:t>Automatic Source Code Summarization of Context for Java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Provide high-level summaries of a method and its context</a:t>
            </a:r>
          </a:p>
          <a:p>
            <a:r>
              <a:rPr lang="en-US" dirty="0" smtClean="0"/>
              <a:t>Step-by-Step execution:</a:t>
            </a:r>
            <a:endParaRPr lang="en-US" dirty="0"/>
          </a:p>
          <a:p>
            <a:pPr lvl="1"/>
            <a:r>
              <a:rPr lang="en-US" dirty="0" smtClean="0"/>
              <a:t>Collect contextual data about Java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4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Abstractive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265658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McBurney</a:t>
            </a:r>
            <a:r>
              <a:rPr lang="en-US" dirty="0" smtClean="0"/>
              <a:t> et al. </a:t>
            </a:r>
            <a:r>
              <a:rPr lang="en-US" dirty="0"/>
              <a:t>Automatic Source Code Summarization of Context for Java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Provide high-level summaries of a method and its context</a:t>
            </a:r>
          </a:p>
          <a:p>
            <a:r>
              <a:rPr lang="en-US" dirty="0" smtClean="0"/>
              <a:t>Step-by-Step execution:</a:t>
            </a:r>
            <a:endParaRPr lang="en-US" dirty="0"/>
          </a:p>
          <a:p>
            <a:pPr lvl="1"/>
            <a:r>
              <a:rPr lang="en-US" dirty="0" smtClean="0"/>
              <a:t>Collect contextual data about Java methods</a:t>
            </a:r>
          </a:p>
          <a:p>
            <a:pPr lvl="1"/>
            <a:r>
              <a:rPr lang="en-US" dirty="0" smtClean="0"/>
              <a:t>Use key words to describe how a method is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Abstractive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344701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McBurney</a:t>
            </a:r>
            <a:r>
              <a:rPr lang="en-US" dirty="0" smtClean="0"/>
              <a:t> et al. </a:t>
            </a:r>
            <a:r>
              <a:rPr lang="en-US" dirty="0"/>
              <a:t>Automatic Source Code Summarization of Context for Java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Provide high-level summaries of a method and its context</a:t>
            </a:r>
          </a:p>
          <a:p>
            <a:r>
              <a:rPr lang="en-US" dirty="0" smtClean="0"/>
              <a:t>Step-by-Step execution:</a:t>
            </a:r>
            <a:endParaRPr lang="en-US" dirty="0"/>
          </a:p>
          <a:p>
            <a:pPr lvl="1"/>
            <a:r>
              <a:rPr lang="en-US" dirty="0" smtClean="0"/>
              <a:t>Collect contextual data about Java methods</a:t>
            </a:r>
          </a:p>
          <a:p>
            <a:pPr lvl="1"/>
            <a:r>
              <a:rPr lang="en-US" dirty="0" smtClean="0"/>
              <a:t>Use key words to describe how a method is used</a:t>
            </a:r>
          </a:p>
          <a:p>
            <a:pPr lvl="1"/>
            <a:r>
              <a:rPr lang="en-US" dirty="0" smtClean="0"/>
              <a:t>Use SWUM to identify parts-of-speech for the different keywords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Abstractive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9"/>
            <a:ext cx="8229600" cy="396533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McBurney</a:t>
            </a:r>
            <a:r>
              <a:rPr lang="en-US" dirty="0" smtClean="0"/>
              <a:t> et al. </a:t>
            </a:r>
            <a:r>
              <a:rPr lang="en-US" dirty="0"/>
              <a:t>Automatic Source Code Summarization of Context for Java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Provide high-level summaries of a method and its context</a:t>
            </a:r>
          </a:p>
          <a:p>
            <a:r>
              <a:rPr lang="en-US" dirty="0" smtClean="0"/>
              <a:t>Step-by-Step execution:</a:t>
            </a:r>
            <a:endParaRPr lang="en-US" dirty="0"/>
          </a:p>
          <a:p>
            <a:pPr lvl="1"/>
            <a:r>
              <a:rPr lang="en-US" dirty="0" smtClean="0"/>
              <a:t>Collect contextual data about Java methods</a:t>
            </a:r>
          </a:p>
          <a:p>
            <a:pPr lvl="1"/>
            <a:r>
              <a:rPr lang="en-US" dirty="0" smtClean="0"/>
              <a:t>Use key words to describe how a method is used</a:t>
            </a:r>
          </a:p>
          <a:p>
            <a:pPr lvl="1"/>
            <a:r>
              <a:rPr lang="en-US" dirty="0" smtClean="0"/>
              <a:t>Use SWUM to identify parts-of-speech for the different keywords</a:t>
            </a:r>
          </a:p>
          <a:p>
            <a:pPr lvl="1"/>
            <a:r>
              <a:rPr lang="en-US" dirty="0" smtClean="0"/>
              <a:t>Use PageRank to compute the call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Abstractive </a:t>
            </a:r>
            <a:r>
              <a:rPr lang="en-US" dirty="0" smtClean="0"/>
              <a:t>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McBurney</a:t>
            </a:r>
            <a:r>
              <a:rPr lang="en-US" dirty="0" smtClean="0"/>
              <a:t> et al. </a:t>
            </a:r>
            <a:r>
              <a:rPr lang="en-US" dirty="0"/>
              <a:t>Automatic Source Code Summarization of Context for Java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Provide high-level summaries of a method and its context</a:t>
            </a:r>
          </a:p>
          <a:p>
            <a:r>
              <a:rPr lang="en-US" dirty="0" smtClean="0"/>
              <a:t>Step-by-Step execution:</a:t>
            </a:r>
            <a:endParaRPr lang="en-US" dirty="0"/>
          </a:p>
          <a:p>
            <a:pPr lvl="1"/>
            <a:r>
              <a:rPr lang="en-US" dirty="0" smtClean="0"/>
              <a:t>Collect contextual data about Java methods</a:t>
            </a:r>
          </a:p>
          <a:p>
            <a:pPr lvl="1"/>
            <a:r>
              <a:rPr lang="en-US" dirty="0" smtClean="0"/>
              <a:t>Use key words to describe how a method is used</a:t>
            </a:r>
          </a:p>
          <a:p>
            <a:pPr lvl="1"/>
            <a:r>
              <a:rPr lang="en-US" dirty="0" smtClean="0"/>
              <a:t>Use SWUM to identify parts-of-speech for the different keywords</a:t>
            </a:r>
          </a:p>
          <a:p>
            <a:pPr lvl="1"/>
            <a:r>
              <a:rPr lang="en-US" dirty="0" smtClean="0"/>
              <a:t>Use PageRank to compute the call graph</a:t>
            </a:r>
          </a:p>
          <a:p>
            <a:pPr lvl="1"/>
            <a:r>
              <a:rPr lang="en-US" dirty="0" smtClean="0"/>
              <a:t>Generate a readable description of the context for each method in a java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Reproducibility package for experiments in source code summarization</a:t>
            </a:r>
          </a:p>
          <a:p>
            <a:r>
              <a:rPr lang="en-US" dirty="0" smtClean="0"/>
              <a:t>Conversion of two techniques for source code summarization to be used in </a:t>
            </a:r>
            <a:r>
              <a:rPr lang="en-US" dirty="0" err="1" smtClean="0"/>
              <a:t>TraceLab</a:t>
            </a:r>
            <a:endParaRPr lang="en-US" dirty="0"/>
          </a:p>
          <a:p>
            <a:r>
              <a:rPr lang="en-US" dirty="0" smtClean="0"/>
              <a:t>Creation of a set of components for the </a:t>
            </a:r>
            <a:r>
              <a:rPr lang="en-US" dirty="0" err="1" smtClean="0"/>
              <a:t>TraceLab</a:t>
            </a:r>
            <a:r>
              <a:rPr lang="en-US" dirty="0" smtClean="0"/>
              <a:t> infrastructure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Natural Language Generation </a:t>
            </a:r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02" t="6163" r="3176" b="8661"/>
          <a:stretch/>
        </p:blipFill>
        <p:spPr>
          <a:xfrm>
            <a:off x="457200" y="1143000"/>
            <a:ext cx="6984753" cy="50017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9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 descr="icmsedebia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7" b="134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84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4" descr="scree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 b="13348"/>
          <a:stretch>
            <a:fillRect/>
          </a:stretch>
        </p:blipFill>
        <p:spPr>
          <a:xfrm>
            <a:off x="457200" y="1165225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 Call Graph Generator</a:t>
            </a:r>
            <a:endParaRPr lang="en-US" dirty="0"/>
          </a:p>
        </p:txBody>
      </p:sp>
      <p:pic>
        <p:nvPicPr>
          <p:cNvPr id="5" name="Content Placeholder 4" descr="sample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95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 PageRank Calculator</a:t>
            </a:r>
            <a:endParaRPr lang="en-US" dirty="0"/>
          </a:p>
        </p:txBody>
      </p:sp>
      <p:pic>
        <p:nvPicPr>
          <p:cNvPr id="5" name="Content Placeholder 4" descr="sample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 Call Graph Formatter</a:t>
            </a:r>
            <a:endParaRPr lang="en-US" dirty="0"/>
          </a:p>
        </p:txBody>
      </p:sp>
      <p:pic>
        <p:nvPicPr>
          <p:cNvPr id="5" name="Content Placeholder 4" descr="sample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>
          <a:xfrm>
            <a:off x="457200" y="1166018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8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ND </a:t>
            </a:r>
            <a:r>
              <a:rPr lang="en-US" dirty="0" smtClean="0"/>
              <a:t>Page Rank Formatter</a:t>
            </a:r>
            <a:endParaRPr lang="en-US" dirty="0"/>
          </a:p>
        </p:txBody>
      </p:sp>
      <p:pic>
        <p:nvPicPr>
          <p:cNvPr id="6" name="Content Placeholder 5" descr="sample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6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 XML Sum Gen</a:t>
            </a:r>
            <a:endParaRPr lang="en-US" dirty="0"/>
          </a:p>
        </p:txBody>
      </p:sp>
      <p:pic>
        <p:nvPicPr>
          <p:cNvPr id="5" name="Content Placeholder 4" descr="sample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ND XML Sum Gen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swum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0" y="1002499"/>
            <a:ext cx="7464225" cy="56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4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 </a:t>
            </a:r>
            <a:r>
              <a:rPr lang="en-US" dirty="0" err="1" smtClean="0"/>
              <a:t>Sumslice</a:t>
            </a:r>
            <a:endParaRPr lang="en-US" dirty="0"/>
          </a:p>
        </p:txBody>
      </p:sp>
      <p:pic>
        <p:nvPicPr>
          <p:cNvPr id="5" name="Content Placeholder 4" descr="sample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4" b="1506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of creating </a:t>
            </a:r>
            <a:r>
              <a:rPr lang="en-US" dirty="0" smtClean="0"/>
              <a:t>natural </a:t>
            </a:r>
            <a:r>
              <a:rPr lang="en-US" dirty="0"/>
              <a:t>language descriptions of source </a:t>
            </a:r>
            <a:r>
              <a:rPr lang="en-US" dirty="0" smtClean="0"/>
              <a:t>code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ource Code Summarization T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65" y="2394565"/>
            <a:ext cx="6807200" cy="2755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6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ND </a:t>
            </a:r>
            <a:r>
              <a:rPr lang="en-US" dirty="0" err="1" smtClean="0"/>
              <a:t>Sumslice</a:t>
            </a:r>
            <a:r>
              <a:rPr lang="en-US" dirty="0" smtClean="0"/>
              <a:t>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defaultlex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66" y="1143000"/>
            <a:ext cx="7624975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19050"/>
            <a:ext cx="8924917" cy="4548981"/>
          </a:xfrm>
        </p:spPr>
        <p:txBody>
          <a:bodyPr anchor="t">
            <a:normAutofit/>
          </a:bodyPr>
          <a:lstStyle/>
          <a:p>
            <a:r>
              <a:rPr lang="en-US" sz="2500" dirty="0">
                <a:hlinkClick r:id="rId2"/>
              </a:rPr>
              <a:t>http://</a:t>
            </a:r>
            <a:r>
              <a:rPr lang="en-US" sz="2500" dirty="0" err="1">
                <a:hlinkClick r:id="rId2"/>
              </a:rPr>
              <a:t>www.cse.nd.edu</a:t>
            </a:r>
            <a:r>
              <a:rPr lang="en-US" sz="2500" dirty="0">
                <a:hlinkClick r:id="rId2"/>
              </a:rPr>
              <a:t>/~</a:t>
            </a:r>
            <a:r>
              <a:rPr lang="en-US" sz="2500" dirty="0" err="1">
                <a:hlinkClick r:id="rId2"/>
              </a:rPr>
              <a:t>cmc</a:t>
            </a:r>
            <a:r>
              <a:rPr lang="en-US" sz="2500" dirty="0">
                <a:hlinkClick r:id="rId2"/>
              </a:rPr>
              <a:t>/</a:t>
            </a:r>
            <a:r>
              <a:rPr lang="en-US" sz="2500" dirty="0" err="1">
                <a:hlinkClick r:id="rId2"/>
              </a:rPr>
              <a:t>tracelab</a:t>
            </a:r>
            <a:r>
              <a:rPr lang="en-US" sz="2500" dirty="0">
                <a:hlinkClick r:id="rId2"/>
              </a:rPr>
              <a:t>/icsme16/</a:t>
            </a:r>
            <a:r>
              <a:rPr lang="en-US" sz="2500" dirty="0" err="1">
                <a:hlinkClick r:id="rId2"/>
              </a:rPr>
              <a:t>index.htm</a:t>
            </a:r>
            <a:endParaRPr lang="en-US" sz="25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 descr="icsmewebs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3264"/>
            <a:ext cx="91440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6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759" y="893399"/>
            <a:ext cx="5844384" cy="45327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8005" y="5379823"/>
            <a:ext cx="7192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coest.org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tracelab</a:t>
            </a:r>
            <a:r>
              <a:rPr lang="en-US" dirty="0"/>
              <a:t>/</a:t>
            </a:r>
            <a:r>
              <a:rPr lang="en-US" dirty="0" err="1"/>
              <a:t>tracelab</a:t>
            </a:r>
            <a:r>
              <a:rPr lang="en-US" dirty="0"/>
              <a:t>-download</a:t>
            </a:r>
          </a:p>
        </p:txBody>
      </p:sp>
    </p:spTree>
    <p:extLst>
      <p:ext uri="{BB962C8B-B14F-4D97-AF65-F5344CB8AC3E}">
        <p14:creationId xmlns:p14="http://schemas.microsoft.com/office/powerpoint/2010/main" val="192539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Ported </a:t>
            </a:r>
            <a:r>
              <a:rPr lang="en-US" dirty="0"/>
              <a:t> two </a:t>
            </a:r>
            <a:r>
              <a:rPr lang="en-US" dirty="0" smtClean="0"/>
              <a:t>techniques for source code summarization to </a:t>
            </a:r>
            <a:r>
              <a:rPr lang="en-US" dirty="0" err="1" smtClean="0"/>
              <a:t>TraceLab</a:t>
            </a:r>
            <a:endParaRPr lang="en-US" dirty="0" smtClean="0"/>
          </a:p>
          <a:p>
            <a:pPr lvl="1"/>
            <a:r>
              <a:rPr lang="en-US" dirty="0" smtClean="0"/>
              <a:t>Abstractive</a:t>
            </a:r>
          </a:p>
          <a:p>
            <a:pPr lvl="1"/>
            <a:r>
              <a:rPr lang="en-US" dirty="0" smtClean="0"/>
              <a:t>Extractive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Extractive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Rodeghero</a:t>
            </a:r>
            <a:r>
              <a:rPr lang="en-US" dirty="0"/>
              <a:t> et al. – An Eye-Tracking Study of Java Programmers and Application to Source Code Summarization </a:t>
            </a:r>
            <a:endParaRPr lang="en-US" dirty="0" smtClean="0"/>
          </a:p>
          <a:p>
            <a:r>
              <a:rPr lang="en-US" dirty="0" smtClean="0"/>
              <a:t>Higher scores to common key words particular to a method, but rare through the source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Extractive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 the previously described procedure</a:t>
            </a:r>
            <a:endParaRPr lang="en-US" dirty="0"/>
          </a:p>
          <a:p>
            <a:r>
              <a:rPr lang="en-US" dirty="0" smtClean="0"/>
              <a:t>Main modifications</a:t>
            </a:r>
          </a:p>
          <a:p>
            <a:pPr lvl="1"/>
            <a:r>
              <a:rPr lang="en-US" dirty="0" smtClean="0"/>
              <a:t>Different weights to where the keywords are located in the source code</a:t>
            </a:r>
          </a:p>
          <a:p>
            <a:pPr lvl="2"/>
            <a:r>
              <a:rPr lang="en-US" dirty="0" smtClean="0"/>
              <a:t>Method Signature</a:t>
            </a:r>
          </a:p>
          <a:p>
            <a:pPr lvl="2"/>
            <a:r>
              <a:rPr lang="en-US" dirty="0" smtClean="0"/>
              <a:t>Control flow </a:t>
            </a:r>
          </a:p>
          <a:p>
            <a:pPr lvl="2"/>
            <a:r>
              <a:rPr lang="en-US" dirty="0" smtClean="0"/>
              <a:t>Method Invocation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6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VSM TF/IDF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6838" b="6838"/>
          <a:stretch>
            <a:fillRect/>
          </a:stretch>
        </p:blipFill>
        <p:spPr>
          <a:xfrm>
            <a:off x="457200" y="1143000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7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pic>
        <p:nvPicPr>
          <p:cNvPr id="5" name="Content Placeholder 4" descr="input srcm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69ECE-14F6-B44C-AB5F-842EA3B12E2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9057</TotalTime>
  <Words>963</Words>
  <Application>Microsoft Macintosh PowerPoint</Application>
  <PresentationFormat>On-screen Show (4:3)</PresentationFormat>
  <Paragraphs>165</Paragraphs>
  <Slides>31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TraceLab Components for Reproducing Source Code Summarization Experiments </vt:lpstr>
      <vt:lpstr>Summary </vt:lpstr>
      <vt:lpstr>Source Code Summarization</vt:lpstr>
      <vt:lpstr>TraceLab</vt:lpstr>
      <vt:lpstr>Main Output</vt:lpstr>
      <vt:lpstr>Extractive Technique</vt:lpstr>
      <vt:lpstr>Extractive Technique</vt:lpstr>
      <vt:lpstr>Modified VSM TF/IDF</vt:lpstr>
      <vt:lpstr>Input</vt:lpstr>
      <vt:lpstr>Output</vt:lpstr>
      <vt:lpstr>ND XML File Parser Component</vt:lpstr>
      <vt:lpstr>ND String Printer Component</vt:lpstr>
      <vt:lpstr>ND TF/IDF Calculator</vt:lpstr>
      <vt:lpstr>ND TF/IDF Component Modified</vt:lpstr>
      <vt:lpstr>Abstractive Technique</vt:lpstr>
      <vt:lpstr>Abstractive Technique</vt:lpstr>
      <vt:lpstr>Abstractive Technique</vt:lpstr>
      <vt:lpstr>Abstractive Technique</vt:lpstr>
      <vt:lpstr>Abstractive Technique</vt:lpstr>
      <vt:lpstr>Natural Language Generation System</vt:lpstr>
      <vt:lpstr>Input</vt:lpstr>
      <vt:lpstr>Output</vt:lpstr>
      <vt:lpstr>ND Call Graph Generator</vt:lpstr>
      <vt:lpstr>ND PageRank Calculator</vt:lpstr>
      <vt:lpstr>ND Call Graph Formatter</vt:lpstr>
      <vt:lpstr>ND Page Rank Formatter</vt:lpstr>
      <vt:lpstr>ND XML Sum Gen</vt:lpstr>
      <vt:lpstr>ND XML Sum Gen Input</vt:lpstr>
      <vt:lpstr>ND Sumslice</vt:lpstr>
      <vt:lpstr>ND Sumslice Input</vt:lpstr>
      <vt:lpstr>Web Page</vt:lpstr>
    </vt:vector>
  </TitlesOfParts>
  <Company>Engineering Graphics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heading</dc:title>
  <dc:creator>Tom Loomis</dc:creator>
  <cp:lastModifiedBy>Breno Cruz</cp:lastModifiedBy>
  <cp:revision>204</cp:revision>
  <cp:lastPrinted>2016-06-13T14:00:14Z</cp:lastPrinted>
  <dcterms:created xsi:type="dcterms:W3CDTF">2009-09-17T19:08:34Z</dcterms:created>
  <dcterms:modified xsi:type="dcterms:W3CDTF">2016-10-06T21:27:40Z</dcterms:modified>
</cp:coreProperties>
</file>